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2"/>
    <p:restoredTop sz="94737"/>
  </p:normalViewPr>
  <p:slideViewPr>
    <p:cSldViewPr snapToGrid="0" snapToObjects="1">
      <p:cViewPr varScale="1">
        <p:scale>
          <a:sx n="77" d="100"/>
          <a:sy n="77" d="100"/>
        </p:scale>
        <p:origin x="192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76C4-35AB-4647-96B8-C8F0C01A7486}" type="datetimeFigureOut">
              <a:rPr lang="en-US" smtClean="0"/>
              <a:t>1/9/21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18AEF-F85B-8644-A7DE-DCF0FDEB2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18AEF-F85B-8644-A7DE-DCF0FDEB2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E834-E430-9943-B4E4-679184553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EB946-0F22-AC45-8F33-C2741B02C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5D3D8-217B-6741-8BF2-40140D07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9C37B-D6CC-C54F-AA6F-D6A4B15F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3432-E4EF-1441-B3EF-74280C47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FC44-ACD7-7B45-BC24-A6D89D35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22209-435D-5548-90DE-2B4DD938F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D6CB1-1F38-3B41-A95F-DED22AD34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80794-B1ED-C844-BF18-FE146947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747A-8D8C-1341-A881-20C4B826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D8B4EC-43EB-AB43-8E18-C0C159D8E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6774-8DE1-E44E-8E8C-F9B6487B5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99433-8303-6B4F-9848-AD467614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EDE1-D609-DC4B-B016-4243598E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B3E1-C303-E641-8E6D-6B5B310C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70D2-D3CB-D44B-9967-73EEF106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05AF-8252-9F48-96D3-BBB69A71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52A3-E9EC-4147-8625-1024998E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4AB6-B383-9C42-B425-4A2F5FC3A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29803-0C7A-1B46-9097-C8EA3F41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F16E-A667-6149-ABC0-C4187F75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58574-052C-B944-9D2F-681EAE1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85BB2-36C3-9C43-B2A8-9446D444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1BD5B-F368-2F4C-84B7-55E24E11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430C3-8F71-6E46-9B7B-64C3F636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51E7-4A7D-1842-91C3-80DE95780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C39E-F5F6-9E40-B732-AC9435669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A5F2-1C2E-E444-B07E-29F9F18F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7F37D-BFBC-044E-A6A7-736C359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C37B5-7F6B-DC42-8F64-FBBABC61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344A6-B433-EE42-A520-FEEA0CC9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3401-AFA7-E643-A2F5-85663A52E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B77CB-5CEA-404F-B044-4EF78BE9D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58DFF-235E-044B-99A5-BD61709B8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42A83-FC9F-6643-A59C-9BA2EBA5A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28F5C-3BC5-D84A-92E8-603D23DEF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79668-FDF6-3A43-9085-F6BA678F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CE76E-CF62-4B44-AB64-71F595938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2A8EA-ACF9-9145-BAF0-C69175C0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6629-49A9-F644-B2B4-C46D2F27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94992-C7D7-3343-9D7A-BFE1865D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550F1-43F3-F947-A295-03E8E5A1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79DE0-FFE2-7F4E-92CB-4CC12FB5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BA3AE-A6F2-5947-AE93-5E65C949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3A9D2-D1C9-6246-AC3F-940FBBFA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3823D-85F0-3340-91D4-266AC9B4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ED0B-80D6-A14C-8C0C-48DD2BC5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0F0F-BB9A-544C-8178-65A6A94F6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82CCC-83D5-494A-A705-570EC37A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B489A-E244-4944-8EF7-EC6A3C44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E55A1-0B4A-4C48-9FC1-090E38FF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9A994-A907-604D-91CC-44955D25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90FA-21B2-BE4E-BB16-011E7263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6F81A-B56F-2D4C-8C7E-859CBBC7F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92938-05F1-1B48-A3D0-75472A51D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BCEF8-0B9B-7C4A-B0C7-BC7DA300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FE40B-7BBE-0C45-BA08-8C21B0D7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95427-B47A-DD48-B623-5C0ACBF7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2053D-DB62-2D4A-99AA-92C8883C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25E36-8C91-B745-BCBD-F2853B555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A5DE1-5A41-184C-A265-626C332BA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8679-BF27-F640-B855-F250386B521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B080F-2D1E-E74E-ACAF-C59494AC7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15B19-4817-EA42-9DF9-3DA0FA9A2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A034-369F-C744-9159-A16517FD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C7A888B-47DE-B441-92B6-3C1DA972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5" y="558185"/>
            <a:ext cx="2421175" cy="2261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F58DB-36B7-4647-A0F0-21C4B0BD3500}"/>
              </a:ext>
            </a:extLst>
          </p:cNvPr>
          <p:cNvSpPr txBox="1"/>
          <p:nvPr/>
        </p:nvSpPr>
        <p:spPr>
          <a:xfrm>
            <a:off x="3761140" y="1297106"/>
            <a:ext cx="5436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In-person Outreach Outdoors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Host Premises / Guests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DC4C8-7E2A-CB49-9CB3-20106F3E4B0B}"/>
              </a:ext>
            </a:extLst>
          </p:cNvPr>
          <p:cNvSpPr txBox="1"/>
          <p:nvPr/>
        </p:nvSpPr>
        <p:spPr>
          <a:xfrm>
            <a:off x="3268209" y="3651341"/>
            <a:ext cx="64228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Julia </a:t>
            </a:r>
            <a:r>
              <a:rPr lang="en-US" sz="3200" dirty="0" err="1"/>
              <a:t>Gaudelli</a:t>
            </a:r>
            <a:endParaRPr lang="en-US" sz="32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Outreach Coordinator (Uniformed Groups)</a:t>
            </a:r>
          </a:p>
          <a:p>
            <a:pPr algn="ctr"/>
            <a:r>
              <a:rPr lang="en-US" sz="2400" dirty="0"/>
              <a:t>G.A.S.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53C33-FC81-1544-8DF7-A2EAD8E61712}"/>
              </a:ext>
            </a:extLst>
          </p:cNvPr>
          <p:cNvSpPr txBox="1"/>
          <p:nvPr/>
        </p:nvSpPr>
        <p:spPr>
          <a:xfrm>
            <a:off x="3384836" y="5867332"/>
            <a:ext cx="630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Outreach and Covid-19 Webinar  -   FAS    -   9</a:t>
            </a:r>
            <a:r>
              <a:rPr lang="en-US" i="1" baseline="30000" dirty="0"/>
              <a:t>th</a:t>
            </a:r>
            <a:r>
              <a:rPr lang="en-US" i="1" dirty="0"/>
              <a:t> Jan 2021</a:t>
            </a:r>
          </a:p>
        </p:txBody>
      </p:sp>
    </p:spTree>
    <p:extLst>
      <p:ext uri="{BB962C8B-B14F-4D97-AF65-F5344CB8AC3E}">
        <p14:creationId xmlns:p14="http://schemas.microsoft.com/office/powerpoint/2010/main" val="295890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5CC22-ADE6-6C43-B177-E6EAAC54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667"/>
            <a:ext cx="4761089" cy="487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Beavers, Rainbows, Cubs, Brownies, Scouts, Guides, Explorers, Cadets</a:t>
            </a:r>
          </a:p>
          <a:p>
            <a:r>
              <a:rPr lang="en-US" sz="2400" dirty="0"/>
              <a:t>Schools</a:t>
            </a:r>
          </a:p>
          <a:p>
            <a:r>
              <a:rPr lang="en-US" sz="2400" dirty="0"/>
              <a:t>Universities</a:t>
            </a:r>
          </a:p>
          <a:p>
            <a:r>
              <a:rPr lang="en-US" sz="2400" dirty="0"/>
              <a:t>National Trust, U3A, WI, Wildlife Trust, Cathedral, golf club, visitor attraction</a:t>
            </a:r>
          </a:p>
          <a:p>
            <a:r>
              <a:rPr lang="en-US" sz="2400" dirty="0"/>
              <a:t>Collaborative events </a:t>
            </a:r>
            <a:r>
              <a:rPr lang="en-US" sz="2400" dirty="0" err="1"/>
              <a:t>eg.</a:t>
            </a:r>
            <a:r>
              <a:rPr lang="en-US" sz="2400" dirty="0"/>
              <a:t> World Space Week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A1D25-D5AD-C942-B2FC-C7CDFAD8F456}"/>
              </a:ext>
            </a:extLst>
          </p:cNvPr>
          <p:cNvSpPr txBox="1"/>
          <p:nvPr/>
        </p:nvSpPr>
        <p:spPr>
          <a:xfrm>
            <a:off x="6492946" y="997481"/>
            <a:ext cx="467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Shared control of risk and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Lower risk due to open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Control of traffic flow harder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More so with young people</a:t>
            </a:r>
          </a:p>
        </p:txBody>
      </p:sp>
    </p:spTree>
    <p:extLst>
      <p:ext uri="{BB962C8B-B14F-4D97-AF65-F5344CB8AC3E}">
        <p14:creationId xmlns:p14="http://schemas.microsoft.com/office/powerpoint/2010/main" val="146220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955B1-88B7-E04E-AB72-E0803F36981B}"/>
              </a:ext>
            </a:extLst>
          </p:cNvPr>
          <p:cNvSpPr txBox="1"/>
          <p:nvPr/>
        </p:nvSpPr>
        <p:spPr>
          <a:xfrm>
            <a:off x="868680" y="411480"/>
            <a:ext cx="4831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Location:</a:t>
            </a:r>
          </a:p>
          <a:p>
            <a:endParaRPr lang="en-US" dirty="0"/>
          </a:p>
          <a:p>
            <a:r>
              <a:rPr lang="en-US" dirty="0"/>
              <a:t>Host’s own premises</a:t>
            </a:r>
          </a:p>
          <a:p>
            <a:endParaRPr lang="en-US" dirty="0"/>
          </a:p>
          <a:p>
            <a:r>
              <a:rPr lang="en-US" dirty="0"/>
              <a:t>Public land</a:t>
            </a:r>
            <a:endParaRPr lang="en-GB" dirty="0"/>
          </a:p>
          <a:p>
            <a:endParaRPr lang="en-GB" dirty="0"/>
          </a:p>
          <a:p>
            <a:r>
              <a:rPr lang="en-US" dirty="0"/>
              <a:t>Private land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89BE6-4E97-5C4C-ADC9-A9F395C56A43}"/>
              </a:ext>
            </a:extLst>
          </p:cNvPr>
          <p:cNvSpPr txBox="1"/>
          <p:nvPr/>
        </p:nvSpPr>
        <p:spPr>
          <a:xfrm>
            <a:off x="5700156" y="411480"/>
            <a:ext cx="48314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Considerations:</a:t>
            </a:r>
          </a:p>
          <a:p>
            <a:endParaRPr lang="en-US" dirty="0"/>
          </a:p>
          <a:p>
            <a:r>
              <a:rPr lang="en-US" dirty="0"/>
              <a:t>Space</a:t>
            </a:r>
          </a:p>
          <a:p>
            <a:endParaRPr lang="en-US" dirty="0"/>
          </a:p>
          <a:p>
            <a:r>
              <a:rPr lang="en-US" dirty="0"/>
              <a:t>Marshalling</a:t>
            </a:r>
            <a:endParaRPr lang="en-GB" dirty="0"/>
          </a:p>
          <a:p>
            <a:endParaRPr lang="en-GB" dirty="0"/>
          </a:p>
          <a:p>
            <a:r>
              <a:rPr lang="en-US" dirty="0"/>
              <a:t>Arrivals and departures</a:t>
            </a:r>
          </a:p>
          <a:p>
            <a:endParaRPr lang="en-US" dirty="0"/>
          </a:p>
          <a:p>
            <a:r>
              <a:rPr lang="en-US" dirty="0"/>
              <a:t>Facilities &amp; hygiene</a:t>
            </a:r>
          </a:p>
          <a:p>
            <a:endParaRPr lang="en-US" dirty="0"/>
          </a:p>
          <a:p>
            <a:r>
              <a:rPr lang="en-US" dirty="0"/>
              <a:t>Equipment</a:t>
            </a:r>
          </a:p>
          <a:p>
            <a:endParaRPr lang="en-US" dirty="0"/>
          </a:p>
        </p:txBody>
      </p:sp>
      <p:pic>
        <p:nvPicPr>
          <p:cNvPr id="10" name="Picture 9" descr="A person taking a picture of a person with a camera&#10;&#10;Description automatically generated with low confidence">
            <a:extLst>
              <a:ext uri="{FF2B5EF4-FFF2-40B4-BE49-F238E27FC236}">
                <a16:creationId xmlns:a16="http://schemas.microsoft.com/office/drawing/2014/main" id="{D3C70747-77E6-1E46-9D21-D561D5CD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11" y="3861198"/>
            <a:ext cx="3453015" cy="23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4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1E000F58-38A0-1749-804A-AC4670358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54" r="-3" b="23075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7" name="Picture 6" descr="A picture containing telescope&#10;&#10;Description automatically generated">
            <a:extLst>
              <a:ext uri="{FF2B5EF4-FFF2-40B4-BE49-F238E27FC236}">
                <a16:creationId xmlns:a16="http://schemas.microsoft.com/office/drawing/2014/main" id="{923F6E0B-FA19-0346-AA49-69A659882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5" r="-3" b="11654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 descr="A picture containing grass, sky, outdoor, sport&#10;&#10;Description automatically generated">
            <a:extLst>
              <a:ext uri="{FF2B5EF4-FFF2-40B4-BE49-F238E27FC236}">
                <a16:creationId xmlns:a16="http://schemas.microsoft.com/office/drawing/2014/main" id="{651039D2-5447-1D4B-B535-93E8DAFCA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49" b="8530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1" name="Picture 10" descr="A person holding a camera to the face&#10;&#10;Description automatically generated with medium confidence">
            <a:extLst>
              <a:ext uri="{FF2B5EF4-FFF2-40B4-BE49-F238E27FC236}">
                <a16:creationId xmlns:a16="http://schemas.microsoft.com/office/drawing/2014/main" id="{CEE12CF3-1D8A-2B43-A5EC-63B9E920B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17" r="1" b="44256"/>
          <a:stretch/>
        </p:blipFill>
        <p:spPr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713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1A0B7AFA-F9B1-434E-84F7-B2235C519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" y="93980"/>
            <a:ext cx="1981200" cy="1778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A28AD977-5A2F-5E4E-B4D5-749C33A08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60" y="264160"/>
            <a:ext cx="1943100" cy="111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41F22-CF9A-8F45-BE8B-A58D3D8599FC}"/>
              </a:ext>
            </a:extLst>
          </p:cNvPr>
          <p:cNvSpPr txBox="1"/>
          <p:nvPr/>
        </p:nvSpPr>
        <p:spPr>
          <a:xfrm>
            <a:off x="914399" y="1965960"/>
            <a:ext cx="4928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Pole Star</a:t>
            </a:r>
          </a:p>
          <a:p>
            <a:r>
              <a:rPr lang="en-US" dirty="0"/>
              <a:t>Look at the moon</a:t>
            </a:r>
          </a:p>
          <a:p>
            <a:r>
              <a:rPr lang="en-US" dirty="0"/>
              <a:t>Make constellation patterns</a:t>
            </a:r>
          </a:p>
          <a:p>
            <a:r>
              <a:rPr lang="en-US" dirty="0"/>
              <a:t>Make a model spacecraft from recycled materials</a:t>
            </a:r>
          </a:p>
          <a:p>
            <a:r>
              <a:rPr lang="en-US" dirty="0"/>
              <a:t>Make/Fire a model rocket</a:t>
            </a:r>
          </a:p>
          <a:p>
            <a:r>
              <a:rPr lang="en-US" dirty="0"/>
              <a:t>Find out about the ISS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F43E4-B9EB-1C4C-B7E8-1705454CD11E}"/>
              </a:ext>
            </a:extLst>
          </p:cNvPr>
          <p:cNvSpPr txBox="1"/>
          <p:nvPr/>
        </p:nvSpPr>
        <p:spPr>
          <a:xfrm>
            <a:off x="6496027" y="1723539"/>
            <a:ext cx="4335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a model of the solar system using  fruit or sports balls. Use an outside area to scale the solar system.</a:t>
            </a:r>
          </a:p>
          <a:p>
            <a:endParaRPr lang="en-GB" dirty="0"/>
          </a:p>
          <a:p>
            <a:r>
              <a:rPr lang="en-GB" dirty="0"/>
              <a:t>Read a star map using a compass and red light</a:t>
            </a:r>
            <a:endParaRPr lang="en-US" dirty="0"/>
          </a:p>
        </p:txBody>
      </p:sp>
      <p:pic>
        <p:nvPicPr>
          <p:cNvPr id="1026" name="Picture 2" descr="Protected Scout logos, names, badges and awards | Scouts">
            <a:extLst>
              <a:ext uri="{FF2B5EF4-FFF2-40B4-BE49-F238E27FC236}">
                <a16:creationId xmlns:a16="http://schemas.microsoft.com/office/drawing/2014/main" id="{797FB184-BBCB-6749-A68D-2326CEC1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65" y="242979"/>
            <a:ext cx="2181223" cy="13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E3AA4693-3F29-5C47-80BE-620E53174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316" y="242979"/>
            <a:ext cx="1600251" cy="1480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E9B10-0DA0-014B-A46F-CB980B09AEB7}"/>
              </a:ext>
            </a:extLst>
          </p:cNvPr>
          <p:cNvSpPr txBox="1"/>
          <p:nvPr/>
        </p:nvSpPr>
        <p:spPr>
          <a:xfrm>
            <a:off x="5552254" y="4483380"/>
            <a:ext cx="4573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impact craters </a:t>
            </a:r>
          </a:p>
          <a:p>
            <a:r>
              <a:rPr lang="en-US" dirty="0"/>
              <a:t>Mars egg lander</a:t>
            </a:r>
          </a:p>
          <a:p>
            <a:endParaRPr lang="en-US" dirty="0"/>
          </a:p>
        </p:txBody>
      </p:sp>
      <p:pic>
        <p:nvPicPr>
          <p:cNvPr id="18" name="Picture 17" descr="A group of people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BC75AD32-E530-6440-97AC-985771A33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787" y="3279035"/>
            <a:ext cx="2924656" cy="3335986"/>
          </a:xfrm>
          <a:prstGeom prst="rect">
            <a:avLst/>
          </a:prstGeom>
        </p:spPr>
      </p:pic>
      <p:pic>
        <p:nvPicPr>
          <p:cNvPr id="3" name="Picture 2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C43B2DBB-B1F5-274E-AE73-18870D521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78" y="3751803"/>
            <a:ext cx="3923608" cy="26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8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6ACC9-693D-A74B-9CB0-4FE5BEC1ACDB}"/>
              </a:ext>
            </a:extLst>
          </p:cNvPr>
          <p:cNvSpPr txBox="1"/>
          <p:nvPr/>
        </p:nvSpPr>
        <p:spPr>
          <a:xfrm>
            <a:off x="3122942" y="1343073"/>
            <a:ext cx="60121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Self-led tour of the night sky – star map for each visitor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Presenter-led tour of night sky using laser pointer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Bring your own binoculars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Sky charts on mobile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phone clamp to telescope eyepiece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Spotting satellites  </a:t>
            </a:r>
            <a:r>
              <a:rPr lang="en-US" sz="2400" dirty="0" err="1"/>
              <a:t>www.heavens-above.com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43131-BBE2-C44C-A84B-D51BB2EB6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29" y="4782579"/>
            <a:ext cx="1778495" cy="1933148"/>
          </a:xfrm>
          <a:prstGeom prst="rect">
            <a:avLst/>
          </a:prstGeom>
        </p:spPr>
      </p:pic>
      <p:pic>
        <p:nvPicPr>
          <p:cNvPr id="10" name="Picture 9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642E49-D003-1048-BB9F-63371A856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824" y="2190306"/>
            <a:ext cx="1419553" cy="2885649"/>
          </a:xfrm>
          <a:prstGeom prst="rect">
            <a:avLst/>
          </a:prstGeom>
        </p:spPr>
      </p:pic>
      <p:pic>
        <p:nvPicPr>
          <p:cNvPr id="12" name="Picture 11" descr="A close - up of a camera&#10;&#10;Description automatically generated with medium confidence">
            <a:extLst>
              <a:ext uri="{FF2B5EF4-FFF2-40B4-BE49-F238E27FC236}">
                <a16:creationId xmlns:a16="http://schemas.microsoft.com/office/drawing/2014/main" id="{029D98B0-E9BF-B44F-8EA6-5263129FD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9" y="3633131"/>
            <a:ext cx="2274271" cy="1703508"/>
          </a:xfrm>
          <a:prstGeom prst="rect">
            <a:avLst/>
          </a:prstGeom>
        </p:spPr>
      </p:pic>
      <p:pic>
        <p:nvPicPr>
          <p:cNvPr id="14" name="Picture 13" descr="A picture containing outdoor, nature, night sky, people&#10;&#10;Description automatically generated">
            <a:extLst>
              <a:ext uri="{FF2B5EF4-FFF2-40B4-BE49-F238E27FC236}">
                <a16:creationId xmlns:a16="http://schemas.microsoft.com/office/drawing/2014/main" id="{2ACE6762-7015-EB49-A52A-E8137D173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69" y="1863293"/>
            <a:ext cx="2144693" cy="1565707"/>
          </a:xfrm>
          <a:prstGeom prst="rect">
            <a:avLst/>
          </a:prstGeom>
        </p:spPr>
      </p:pic>
      <p:pic>
        <p:nvPicPr>
          <p:cNvPr id="16" name="Picture 15" descr="A picture containing person, ground, outdoor, grass&#10;&#10;Description automatically generated">
            <a:extLst>
              <a:ext uri="{FF2B5EF4-FFF2-40B4-BE49-F238E27FC236}">
                <a16:creationId xmlns:a16="http://schemas.microsoft.com/office/drawing/2014/main" id="{D9B068FB-44C0-324E-A806-82A5EAD8E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366" y="5146990"/>
            <a:ext cx="2353106" cy="1568737"/>
          </a:xfrm>
          <a:prstGeom prst="rect">
            <a:avLst/>
          </a:prstGeom>
        </p:spPr>
      </p:pic>
      <p:pic>
        <p:nvPicPr>
          <p:cNvPr id="20" name="Picture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63CF886D-C49B-ED4D-9D80-50C4676A3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311" y="5123296"/>
            <a:ext cx="2788866" cy="1568737"/>
          </a:xfrm>
          <a:prstGeom prst="rect">
            <a:avLst/>
          </a:prstGeom>
        </p:spPr>
      </p:pic>
      <p:pic>
        <p:nvPicPr>
          <p:cNvPr id="22" name="Picture 21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32D0131A-38C3-A147-8AA4-BD5199C0E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9030972" y="142273"/>
            <a:ext cx="2523073" cy="1892305"/>
          </a:xfrm>
          <a:prstGeom prst="rect">
            <a:avLst/>
          </a:prstGeom>
        </p:spPr>
      </p:pic>
      <p:pic>
        <p:nvPicPr>
          <p:cNvPr id="2050" name="Picture 2" descr="Universal Mobile Phone Adapter for Telescopes and Binoculars. Metal Frame  and Remote Control Cable Universal mobile phone adapter for telescopes and  binoculars. Nipon Scope &amp; Optics online store">
            <a:extLst>
              <a:ext uri="{FF2B5EF4-FFF2-40B4-BE49-F238E27FC236}">
                <a16:creationId xmlns:a16="http://schemas.microsoft.com/office/drawing/2014/main" id="{B04F74F9-1E02-A74D-9A21-508A1103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7" y="-8860"/>
            <a:ext cx="2523073" cy="18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3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6ACC9-693D-A74B-9CB0-4FE5BEC1ACDB}"/>
              </a:ext>
            </a:extLst>
          </p:cNvPr>
          <p:cNvSpPr txBox="1"/>
          <p:nvPr/>
        </p:nvSpPr>
        <p:spPr>
          <a:xfrm>
            <a:off x="3121200" y="1342800"/>
            <a:ext cx="6012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Webcam/CCD/</a:t>
            </a:r>
            <a:r>
              <a:rPr lang="en-US" sz="2400" dirty="0" err="1"/>
              <a:t>Stellacam</a:t>
            </a:r>
            <a:r>
              <a:rPr lang="en-US" sz="2400" dirty="0"/>
              <a:t> output to large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Live images from remote telescope to screen/ tablet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Planetarium software to screen - </a:t>
            </a:r>
            <a:r>
              <a:rPr lang="en-US" sz="2400" dirty="0" err="1"/>
              <a:t>Stellarium</a:t>
            </a:r>
            <a:r>
              <a:rPr lang="en-US" sz="2400" dirty="0"/>
              <a:t>, Distant Suns, Starry Night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Solar Observing using approved safety glasses, 1 pair per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Solar observing via projection </a:t>
            </a:r>
            <a:r>
              <a:rPr lang="en-US" sz="2400" dirty="0" err="1"/>
              <a:t>eg</a:t>
            </a:r>
            <a:r>
              <a:rPr lang="en-US" sz="2400" dirty="0"/>
              <a:t> </a:t>
            </a:r>
            <a:r>
              <a:rPr lang="en-US" sz="2400" dirty="0" err="1"/>
              <a:t>Sunspotter</a:t>
            </a:r>
            <a:r>
              <a:rPr lang="en-US" sz="2400" dirty="0"/>
              <a:t>, </a:t>
            </a:r>
            <a:r>
              <a:rPr lang="en-US" sz="2400" dirty="0" err="1"/>
              <a:t>Solarscope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43131-BBE2-C44C-A84B-D51BB2EB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29" y="4782579"/>
            <a:ext cx="1778495" cy="1933148"/>
          </a:xfrm>
          <a:prstGeom prst="rect">
            <a:avLst/>
          </a:prstGeom>
        </p:spPr>
      </p:pic>
      <p:pic>
        <p:nvPicPr>
          <p:cNvPr id="10" name="Picture 9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642E49-D003-1048-BB9F-63371A856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824" y="2190306"/>
            <a:ext cx="1419553" cy="2885649"/>
          </a:xfrm>
          <a:prstGeom prst="rect">
            <a:avLst/>
          </a:prstGeom>
        </p:spPr>
      </p:pic>
      <p:pic>
        <p:nvPicPr>
          <p:cNvPr id="12" name="Picture 11" descr="A close - up of a camera&#10;&#10;Description automatically generated with medium confidence">
            <a:extLst>
              <a:ext uri="{FF2B5EF4-FFF2-40B4-BE49-F238E27FC236}">
                <a16:creationId xmlns:a16="http://schemas.microsoft.com/office/drawing/2014/main" id="{029D98B0-E9BF-B44F-8EA6-5263129FD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69" y="3633131"/>
            <a:ext cx="2274271" cy="1703508"/>
          </a:xfrm>
          <a:prstGeom prst="rect">
            <a:avLst/>
          </a:prstGeom>
        </p:spPr>
      </p:pic>
      <p:pic>
        <p:nvPicPr>
          <p:cNvPr id="14" name="Picture 13" descr="A picture containing outdoor, nature, night sky, people&#10;&#10;Description automatically generated">
            <a:extLst>
              <a:ext uri="{FF2B5EF4-FFF2-40B4-BE49-F238E27FC236}">
                <a16:creationId xmlns:a16="http://schemas.microsoft.com/office/drawing/2014/main" id="{2ACE6762-7015-EB49-A52A-E8137D173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69" y="1863293"/>
            <a:ext cx="2144693" cy="1565707"/>
          </a:xfrm>
          <a:prstGeom prst="rect">
            <a:avLst/>
          </a:prstGeom>
        </p:spPr>
      </p:pic>
      <p:pic>
        <p:nvPicPr>
          <p:cNvPr id="16" name="Picture 15" descr="A picture containing person, ground, outdoor, grass&#10;&#10;Description automatically generated">
            <a:extLst>
              <a:ext uri="{FF2B5EF4-FFF2-40B4-BE49-F238E27FC236}">
                <a16:creationId xmlns:a16="http://schemas.microsoft.com/office/drawing/2014/main" id="{D9B068FB-44C0-324E-A806-82A5EAD8EE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366" y="5146990"/>
            <a:ext cx="2353106" cy="1568737"/>
          </a:xfrm>
          <a:prstGeom prst="rect">
            <a:avLst/>
          </a:prstGeom>
        </p:spPr>
      </p:pic>
      <p:pic>
        <p:nvPicPr>
          <p:cNvPr id="20" name="Picture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63CF886D-C49B-ED4D-9D80-50C4676A3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311" y="5123296"/>
            <a:ext cx="2788866" cy="1568737"/>
          </a:xfrm>
          <a:prstGeom prst="rect">
            <a:avLst/>
          </a:prstGeom>
        </p:spPr>
      </p:pic>
      <p:pic>
        <p:nvPicPr>
          <p:cNvPr id="22" name="Picture 21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32D0131A-38C3-A147-8AA4-BD5199C0EB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030972" y="142273"/>
            <a:ext cx="2523073" cy="1892305"/>
          </a:xfrm>
          <a:prstGeom prst="rect">
            <a:avLst/>
          </a:prstGeom>
        </p:spPr>
      </p:pic>
      <p:pic>
        <p:nvPicPr>
          <p:cNvPr id="2050" name="Picture 2" descr="Universal Mobile Phone Adapter for Telescopes and Binoculars. Metal Frame  and Remote Control Cable Universal mobile phone adapter for telescopes and  binoculars. Nipon Scope &amp; Optics online store">
            <a:extLst>
              <a:ext uri="{FF2B5EF4-FFF2-40B4-BE49-F238E27FC236}">
                <a16:creationId xmlns:a16="http://schemas.microsoft.com/office/drawing/2014/main" id="{B04F74F9-1E02-A74D-9A21-508A1103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7" y="-8860"/>
            <a:ext cx="2523073" cy="18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07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or, indoor&#10;&#10;Description automatically generated">
            <a:extLst>
              <a:ext uri="{FF2B5EF4-FFF2-40B4-BE49-F238E27FC236}">
                <a16:creationId xmlns:a16="http://schemas.microsoft.com/office/drawing/2014/main" id="{04B1C48B-64D6-A142-950C-5100A24F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7E25AE-7726-6A4B-BB8D-D13CC4A84F48}"/>
              </a:ext>
            </a:extLst>
          </p:cNvPr>
          <p:cNvSpPr/>
          <p:nvPr/>
        </p:nvSpPr>
        <p:spPr>
          <a:xfrm>
            <a:off x="2327563" y="4384723"/>
            <a:ext cx="7536873" cy="151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B9F0BB-8058-7A4B-962D-57302474AB70}"/>
              </a:ext>
            </a:extLst>
          </p:cNvPr>
          <p:cNvSpPr txBox="1"/>
          <p:nvPr/>
        </p:nvSpPr>
        <p:spPr>
          <a:xfrm>
            <a:off x="3377737" y="4664126"/>
            <a:ext cx="58826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Thank you for listening</a:t>
            </a:r>
          </a:p>
          <a:p>
            <a:pPr algn="ctr"/>
            <a:r>
              <a:rPr lang="en-US" sz="28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37676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283</Words>
  <Application>Microsoft Macintosh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Gaudelli, Julia</dc:creator>
  <cp:lastModifiedBy>Gaudelli, Julia</cp:lastModifiedBy>
  <cp:revision>31</cp:revision>
  <dcterms:created xsi:type="dcterms:W3CDTF">2021-01-08T19:33:42Z</dcterms:created>
  <dcterms:modified xsi:type="dcterms:W3CDTF">2021-01-09T16:28:08Z</dcterms:modified>
</cp:coreProperties>
</file>